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0233600" cy="29260800"/>
  <p:notesSz cx="6858000" cy="9144000"/>
  <p:defaultTextStyle>
    <a:defPPr>
      <a:defRPr lang="en-US"/>
    </a:defPPr>
    <a:lvl1pPr marL="0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1012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2024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3037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4049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5061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6073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7086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8098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3" d="100"/>
          <a:sy n="23" d="100"/>
        </p:scale>
        <p:origin x="-1768" y="-168"/>
      </p:cViewPr>
      <p:guideLst>
        <p:guide orient="horz" pos="9216"/>
        <p:guide pos="12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9089816"/>
            <a:ext cx="34198560" cy="62721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0" y="16581120"/>
            <a:ext cx="28163520" cy="7477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6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4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169360" y="1171792"/>
            <a:ext cx="9052560" cy="249665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1680" y="1171792"/>
            <a:ext cx="26487120" cy="249665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3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3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177" y="18802775"/>
            <a:ext cx="34198560" cy="581152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8177" y="12401978"/>
            <a:ext cx="34198560" cy="6400798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101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202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303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404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506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7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1680" y="6827522"/>
            <a:ext cx="17769840" cy="19310775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52080" y="6827522"/>
            <a:ext cx="17769840" cy="19310775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4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6549817"/>
            <a:ext cx="17776827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1680" y="9279468"/>
            <a:ext cx="17776827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438112" y="6549817"/>
            <a:ext cx="17783810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438112" y="9279468"/>
            <a:ext cx="17783810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3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0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8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2" y="1165013"/>
            <a:ext cx="13236577" cy="495808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0220" y="1165016"/>
            <a:ext cx="22491700" cy="24973282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1682" y="6123096"/>
            <a:ext cx="13236577" cy="20015202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8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067" y="20482560"/>
            <a:ext cx="24140160" cy="241808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86067" y="2614507"/>
            <a:ext cx="24140160" cy="17556480"/>
          </a:xfrm>
        </p:spPr>
        <p:txBody>
          <a:bodyPr/>
          <a:lstStyle>
            <a:lvl1pPr marL="0" indent="0">
              <a:buNone/>
              <a:defRPr sz="13200"/>
            </a:lvl1pPr>
            <a:lvl2pPr marL="1881012" indent="0">
              <a:buNone/>
              <a:defRPr sz="11500"/>
            </a:lvl2pPr>
            <a:lvl3pPr marL="3762024" indent="0">
              <a:buNone/>
              <a:defRPr sz="9900"/>
            </a:lvl3pPr>
            <a:lvl4pPr marL="5643037" indent="0">
              <a:buNone/>
              <a:defRPr sz="8200"/>
            </a:lvl4pPr>
            <a:lvl5pPr marL="7524049" indent="0">
              <a:buNone/>
              <a:defRPr sz="8200"/>
            </a:lvl5pPr>
            <a:lvl6pPr marL="9405061" indent="0">
              <a:buNone/>
              <a:defRPr sz="8200"/>
            </a:lvl6pPr>
            <a:lvl7pPr marL="11286073" indent="0">
              <a:buNone/>
              <a:defRPr sz="8200"/>
            </a:lvl7pPr>
            <a:lvl8pPr marL="13167086" indent="0">
              <a:buNone/>
              <a:defRPr sz="8200"/>
            </a:lvl8pPr>
            <a:lvl9pPr marL="15048098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86067" y="22900642"/>
            <a:ext cx="24140160" cy="3434078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9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1680" y="1171789"/>
            <a:ext cx="36210240" cy="4876800"/>
          </a:xfrm>
          <a:prstGeom prst="rect">
            <a:avLst/>
          </a:prstGeom>
        </p:spPr>
        <p:txBody>
          <a:bodyPr vert="horz" lIns="376202" tIns="188101" rIns="376202" bIns="18810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6827522"/>
            <a:ext cx="36210240" cy="19310775"/>
          </a:xfrm>
          <a:prstGeom prst="rect">
            <a:avLst/>
          </a:prstGeom>
        </p:spPr>
        <p:txBody>
          <a:bodyPr vert="horz" lIns="376202" tIns="188101" rIns="376202" bIns="18810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680" y="27120430"/>
            <a:ext cx="9387840" cy="1557867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99A64-9CD0-490B-B30F-7CF7D2062BAA}" type="datetimeFigureOut">
              <a:rPr lang="en-US" smtClean="0"/>
              <a:t>4/26/13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46480" y="27120430"/>
            <a:ext cx="12740640" cy="1557867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34080" y="27120430"/>
            <a:ext cx="9387840" cy="1557867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CD69D-5F1F-4BB5-8D04-B9B9A6D05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4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62024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0759" indent="-1410759" algn="l" defTabSz="3762024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6645" indent="-1175633" algn="l" defTabSz="3762024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531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indent="-940506" algn="l" defTabSz="3762024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555" indent="-940506" algn="l" defTabSz="3762024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5567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jpeg"/><Relationship Id="rId15" Type="http://schemas.openxmlformats.org/officeDocument/2006/relationships/image" Target="../media/image12.emf"/><Relationship Id="rId16" Type="http://schemas.openxmlformats.org/officeDocument/2006/relationships/image" Target="../media/image13.emf"/><Relationship Id="rId17" Type="http://schemas.openxmlformats.org/officeDocument/2006/relationships/image" Target="../media/image14.png"/><Relationship Id="rId18" Type="http://schemas.openxmlformats.org/officeDocument/2006/relationships/image" Target="../media/image15.jpeg"/><Relationship Id="rId19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package" Target="../embeddings/Microsoft_Word_Document1.docx"/><Relationship Id="rId9" Type="http://schemas.openxmlformats.org/officeDocument/2006/relationships/image" Target="../media/image1.emf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457200"/>
            <a:ext cx="29870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Arial"/>
                <a:cs typeface="Arial"/>
              </a:rPr>
              <a:t>An Active Connected Knee Rehabilitation Device</a:t>
            </a:r>
            <a:r>
              <a:rPr lang="en-US" sz="6600" dirty="0">
                <a:latin typeface="Arial"/>
                <a:cs typeface="Arial"/>
              </a:rPr>
              <a:t> </a:t>
            </a:r>
            <a:endParaRPr lang="en-US" sz="6600" dirty="0" smtClean="0">
              <a:latin typeface="Arial"/>
              <a:cs typeface="Arial"/>
            </a:endParaRPr>
          </a:p>
          <a:p>
            <a:pPr algn="ctr"/>
            <a:r>
              <a:rPr lang="en-US" sz="6600" dirty="0">
                <a:latin typeface="Arial" pitchFamily="34" charset="0"/>
                <a:cs typeface="Arial" pitchFamily="34" charset="0"/>
              </a:rPr>
              <a:t>Yusuf </a:t>
            </a:r>
            <a:r>
              <a:rPr lang="en-US" sz="6600" dirty="0" err="1" smtClean="0">
                <a:latin typeface="Arial" pitchFamily="34" charset="0"/>
                <a:cs typeface="Arial" pitchFamily="34" charset="0"/>
              </a:rPr>
              <a:t>Ozturk</a:t>
            </a:r>
            <a:r>
              <a:rPr lang="en-US" sz="6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600" dirty="0">
                <a:latin typeface="Arial" pitchFamily="34" charset="0"/>
                <a:cs typeface="Arial" pitchFamily="34" charset="0"/>
              </a:rPr>
              <a:t>Kee </a:t>
            </a:r>
            <a:r>
              <a:rPr lang="en-US" sz="6600" dirty="0" smtClean="0">
                <a:latin typeface="Arial" pitchFamily="34" charset="0"/>
                <a:cs typeface="Arial" pitchFamily="34" charset="0"/>
              </a:rPr>
              <a:t>Moon, Yi Su,</a:t>
            </a:r>
            <a:r>
              <a:rPr lang="de-DE" sz="66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6600" dirty="0" err="1">
                <a:latin typeface="Arial" pitchFamily="34" charset="0"/>
                <a:cs typeface="Arial" pitchFamily="34" charset="0"/>
              </a:rPr>
              <a:t>Yeongjee</a:t>
            </a:r>
            <a:r>
              <a:rPr lang="de-DE" sz="66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6600" dirty="0" smtClean="0">
                <a:latin typeface="Arial" pitchFamily="34" charset="0"/>
                <a:cs typeface="Arial" pitchFamily="34" charset="0"/>
              </a:rPr>
              <a:t>Chung</a:t>
            </a:r>
            <a:r>
              <a:rPr lang="en-US" sz="6600" dirty="0" smtClean="0">
                <a:latin typeface="Arial" pitchFamily="34" charset="0"/>
                <a:cs typeface="Arial" pitchFamily="34" charset="0"/>
              </a:rPr>
              <a:t> , Depts. of Electrical Engr. &amp; Dept. of Mechanical Engr., SDSU, San Diego, CA </a:t>
            </a:r>
          </a:p>
          <a:p>
            <a:pPr algn="ctr"/>
            <a:r>
              <a:rPr lang="en-US" sz="6600" dirty="0">
                <a:latin typeface="Arial" pitchFamily="34" charset="0"/>
                <a:cs typeface="Arial" pitchFamily="34" charset="0"/>
              </a:rPr>
              <a:t>Chet </a:t>
            </a:r>
            <a:r>
              <a:rPr lang="en-US" sz="6600" dirty="0" smtClean="0">
                <a:latin typeface="Arial" pitchFamily="34" charset="0"/>
                <a:cs typeface="Arial" pitchFamily="34" charset="0"/>
              </a:rPr>
              <a:t>Moritz, Departments </a:t>
            </a:r>
            <a:r>
              <a:rPr lang="en-US" sz="6600" dirty="0">
                <a:latin typeface="Arial" pitchFamily="34" charset="0"/>
                <a:cs typeface="Arial" pitchFamily="34" charset="0"/>
              </a:rPr>
              <a:t>of Rehabilitation Medicine and Physiology &amp; </a:t>
            </a:r>
            <a:r>
              <a:rPr lang="en-US" sz="6600" dirty="0" smtClean="0">
                <a:latin typeface="Arial" pitchFamily="34" charset="0"/>
                <a:cs typeface="Arial" pitchFamily="34" charset="0"/>
              </a:rPr>
              <a:t>Biophysics, U </a:t>
            </a:r>
            <a:r>
              <a:rPr lang="en-US" sz="6600" dirty="0">
                <a:latin typeface="Arial" pitchFamily="34" charset="0"/>
                <a:cs typeface="Arial" pitchFamily="34" charset="0"/>
              </a:rPr>
              <a:t>of Washington, Seattle, WA</a:t>
            </a:r>
          </a:p>
          <a:p>
            <a:pPr algn="ctr"/>
            <a:endParaRPr lang="en-US" sz="6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5943600"/>
            <a:ext cx="8839200" cy="489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endParaRPr lang="en-US" sz="3600" b="1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latin typeface="Arial"/>
                <a:cs typeface="Arial"/>
              </a:rPr>
              <a:t>This project aims to </a:t>
            </a:r>
            <a:r>
              <a:rPr lang="en-US" sz="3600" dirty="0" smtClean="0">
                <a:latin typeface="Arial"/>
                <a:cs typeface="Arial"/>
              </a:rPr>
              <a:t>develop the technology and components for </a:t>
            </a:r>
            <a:r>
              <a:rPr lang="en-US" sz="3600" b="1" dirty="0" err="1" smtClean="0">
                <a:latin typeface="Arial"/>
                <a:cs typeface="Arial"/>
              </a:rPr>
              <a:t>Neuro</a:t>
            </a:r>
            <a:r>
              <a:rPr lang="en-US" sz="3600" b="1" dirty="0">
                <a:latin typeface="Arial"/>
                <a:cs typeface="Arial"/>
              </a:rPr>
              <a:t>-rehabilitation </a:t>
            </a:r>
            <a:r>
              <a:rPr lang="en-US" sz="3600" b="1" dirty="0" smtClean="0">
                <a:latin typeface="Arial"/>
                <a:cs typeface="Arial"/>
              </a:rPr>
              <a:t>Systems </a:t>
            </a:r>
            <a:r>
              <a:rPr lang="en-US" sz="3600" b="1" dirty="0" err="1" smtClean="0">
                <a:latin typeface="Arial"/>
                <a:cs typeface="Arial"/>
              </a:rPr>
              <a:t>Testbed</a:t>
            </a:r>
            <a:endParaRPr lang="en-US" sz="36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latin typeface="Arial"/>
                <a:cs typeface="Arial"/>
              </a:rPr>
              <a:t>The </a:t>
            </a:r>
            <a:r>
              <a:rPr lang="en-US" sz="3600" dirty="0" smtClean="0">
                <a:latin typeface="Arial"/>
                <a:cs typeface="Arial"/>
              </a:rPr>
              <a:t>project </a:t>
            </a:r>
            <a:r>
              <a:rPr lang="en-US" sz="3600" dirty="0">
                <a:latin typeface="Arial"/>
                <a:cs typeface="Arial"/>
              </a:rPr>
              <a:t>is developing rehabilitation systems to improve function of </a:t>
            </a:r>
            <a:r>
              <a:rPr lang="en-US" sz="3600" dirty="0" smtClean="0">
                <a:latin typeface="Arial"/>
                <a:cs typeface="Arial"/>
              </a:rPr>
              <a:t>walking gait movement </a:t>
            </a:r>
            <a:r>
              <a:rPr lang="en-US" sz="3600" dirty="0">
                <a:latin typeface="Arial"/>
                <a:cs typeface="Arial"/>
              </a:rPr>
              <a:t>after brain </a:t>
            </a:r>
            <a:r>
              <a:rPr lang="en-US" sz="3600" dirty="0" smtClean="0">
                <a:latin typeface="Arial"/>
                <a:cs typeface="Arial"/>
              </a:rPr>
              <a:t>injury.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" y="0"/>
            <a:ext cx="5943988" cy="4813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00" y="304800"/>
            <a:ext cx="4261925" cy="3878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40200" y="6019800"/>
            <a:ext cx="6160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rial" pitchFamily="34" charset="0"/>
                <a:cs typeface="Arial" pitchFamily="34" charset="0"/>
              </a:rPr>
              <a:t>Results</a:t>
            </a:r>
            <a:endParaRPr lang="en-US" sz="6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3315" y="27958579"/>
            <a:ext cx="224537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473" y="27898357"/>
            <a:ext cx="1927860" cy="118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6673" y="27958579"/>
            <a:ext cx="368452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761583"/>
              </p:ext>
            </p:extLst>
          </p:nvPr>
        </p:nvGraphicFramePr>
        <p:xfrm>
          <a:off x="31318200" y="19812000"/>
          <a:ext cx="8235241" cy="774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Document" r:id="rId8" imgW="9286520" imgH="8729292" progId="Word.Document.12">
                  <p:embed/>
                </p:oleObj>
              </mc:Choice>
              <mc:Fallback>
                <p:oleObj name="Document" r:id="rId8" imgW="9286520" imgH="87292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18200" y="19812000"/>
                        <a:ext cx="8235241" cy="7741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0480000" y="8991600"/>
            <a:ext cx="8294370" cy="1080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rial" pitchFamily="34" charset="0"/>
                <a:cs typeface="Arial" pitchFamily="34" charset="0"/>
              </a:rPr>
              <a:t>Conclusions</a:t>
            </a:r>
          </a:p>
          <a:p>
            <a:endParaRPr lang="en-US" sz="6000" b="1" dirty="0">
              <a:latin typeface="Arial" pitchFamily="34" charset="0"/>
              <a:cs typeface="Arial" pitchFamily="34" charset="0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A </a:t>
            </a:r>
            <a:r>
              <a:rPr lang="en-US" sz="3600" dirty="0">
                <a:latin typeface="Arial"/>
                <a:cs typeface="Arial"/>
              </a:rPr>
              <a:t>closed loop </a:t>
            </a:r>
            <a:r>
              <a:rPr lang="en-US" sz="3600" dirty="0" smtClean="0">
                <a:latin typeface="Arial"/>
                <a:cs typeface="Arial"/>
              </a:rPr>
              <a:t>walking gait </a:t>
            </a:r>
            <a:r>
              <a:rPr lang="en-US" sz="3600" dirty="0">
                <a:latin typeface="Arial"/>
                <a:cs typeface="Arial"/>
              </a:rPr>
              <a:t>rehabilitation solution with the doctor/therapist  in the loop monitoring the progress of the patient and administering active robotic device configuration parameters </a:t>
            </a:r>
            <a:r>
              <a:rPr lang="en-US" sz="3600" dirty="0" smtClean="0">
                <a:latin typeface="Arial"/>
                <a:cs typeface="Arial"/>
              </a:rPr>
              <a:t>was developed. </a:t>
            </a:r>
            <a:endParaRPr lang="en-US" sz="3600" dirty="0">
              <a:latin typeface="Arial"/>
              <a:cs typeface="Arial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600" dirty="0">
                <a:latin typeface="Arial"/>
                <a:cs typeface="Arial"/>
              </a:rPr>
              <a:t>A </a:t>
            </a:r>
            <a:r>
              <a:rPr lang="en-US" sz="3600" dirty="0" smtClean="0">
                <a:latin typeface="Arial"/>
                <a:cs typeface="Arial"/>
              </a:rPr>
              <a:t>wearable </a:t>
            </a:r>
            <a:r>
              <a:rPr lang="en-US" sz="3600" dirty="0">
                <a:latin typeface="Arial"/>
                <a:cs typeface="Arial"/>
              </a:rPr>
              <a:t>wireless device for measuring muscle activity and muscle tension is developed.   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dirty="0">
                <a:latin typeface="Arial"/>
                <a:cs typeface="Arial"/>
              </a:rPr>
              <a:t>The novel optical muscle activity sensor  detects muscle tension and correlates with limb position. 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dirty="0">
                <a:latin typeface="Arial"/>
                <a:cs typeface="Arial"/>
              </a:rPr>
              <a:t>A low power wireless protocol is developed to monitor the sensor remotely.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68200" y="13106400"/>
            <a:ext cx="2613776" cy="42403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87600" y="13106400"/>
            <a:ext cx="3291750" cy="4191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192000" y="11049000"/>
            <a:ext cx="6400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Wireless 16 </a:t>
            </a:r>
            <a:r>
              <a:rPr lang="en-US" sz="3600" dirty="0" smtClean="0">
                <a:latin typeface="Arial"/>
                <a:cs typeface="Arial"/>
              </a:rPr>
              <a:t>channel and 8 channel differential  </a:t>
            </a:r>
            <a:r>
              <a:rPr lang="en-US" sz="3600" dirty="0" err="1" smtClean="0">
                <a:latin typeface="Arial"/>
                <a:cs typeface="Arial"/>
              </a:rPr>
              <a:t>biosignal</a:t>
            </a:r>
            <a:r>
              <a:rPr lang="en-US" sz="3600" dirty="0" smtClean="0">
                <a:latin typeface="Arial"/>
                <a:cs typeface="Arial"/>
              </a:rPr>
              <a:t> interface  </a:t>
            </a:r>
            <a:r>
              <a:rPr lang="en-US" sz="3600" dirty="0" smtClean="0">
                <a:latin typeface="Arial"/>
                <a:cs typeface="Arial"/>
              </a:rPr>
              <a:t>modules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0" y="17907000"/>
            <a:ext cx="12373467" cy="899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66800" y="12039600"/>
            <a:ext cx="9829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Arial" pitchFamily="34" charset="0"/>
                <a:cs typeface="Arial" pitchFamily="34" charset="0"/>
              </a:rPr>
              <a:t>Methods</a:t>
            </a:r>
          </a:p>
          <a:p>
            <a:endParaRPr lang="en-US" sz="3600" b="1" dirty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EMG/optical muscle sensor-</a:t>
            </a:r>
            <a:r>
              <a:rPr lang="en-US" sz="3600" dirty="0">
                <a:latin typeface="Arial"/>
                <a:cs typeface="Arial"/>
              </a:rPr>
              <a:t>driven </a:t>
            </a:r>
            <a:r>
              <a:rPr lang="en-US" sz="3600" dirty="0" smtClean="0">
                <a:latin typeface="Arial"/>
                <a:cs typeface="Arial"/>
              </a:rPr>
              <a:t>robotic rehabilitation devices to solve the problems of walking</a:t>
            </a:r>
          </a:p>
          <a:p>
            <a:pPr marL="571500" lvl="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Wireless network </a:t>
            </a:r>
            <a:r>
              <a:rPr lang="en-US" sz="3600" dirty="0">
                <a:latin typeface="Arial"/>
                <a:cs typeface="Arial"/>
              </a:rPr>
              <a:t>collecting sensory data from </a:t>
            </a:r>
            <a:r>
              <a:rPr lang="en-US" sz="3600" dirty="0" smtClean="0">
                <a:latin typeface="Arial"/>
                <a:cs typeface="Arial"/>
              </a:rPr>
              <a:t>EMG/optical muscle and movement sensors  </a:t>
            </a:r>
            <a:r>
              <a:rPr lang="en-US" sz="3600" dirty="0">
                <a:latin typeface="Arial"/>
                <a:cs typeface="Arial"/>
              </a:rPr>
              <a:t>on the </a:t>
            </a:r>
            <a:r>
              <a:rPr lang="en-US" sz="3600" dirty="0" smtClean="0">
                <a:latin typeface="Arial"/>
                <a:cs typeface="Arial"/>
              </a:rPr>
              <a:t>patient</a:t>
            </a:r>
          </a:p>
          <a:p>
            <a:pPr marL="571500" lvl="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Transmission </a:t>
            </a:r>
            <a:r>
              <a:rPr lang="en-US" sz="3600" dirty="0">
                <a:latin typeface="Arial"/>
                <a:cs typeface="Arial"/>
              </a:rPr>
              <a:t>to doctor’s office on a secure </a:t>
            </a:r>
            <a:r>
              <a:rPr lang="en-US" sz="3600" dirty="0" smtClean="0">
                <a:latin typeface="Arial"/>
                <a:cs typeface="Arial"/>
              </a:rPr>
              <a:t>channel 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20" name="Title 2"/>
          <p:cNvSpPr txBox="1">
            <a:spLocks/>
          </p:cNvSpPr>
          <p:nvPr/>
        </p:nvSpPr>
        <p:spPr>
          <a:xfrm>
            <a:off x="990600" y="18669000"/>
            <a:ext cx="8229600" cy="1143000"/>
          </a:xfrm>
          <a:prstGeom prst="rect">
            <a:avLst/>
          </a:prstGeom>
        </p:spPr>
        <p:txBody>
          <a:bodyPr vert="horz" lIns="376202" tIns="188101" rIns="376202" bIns="188101" rtlCol="0" anchor="ctr">
            <a:noAutofit/>
          </a:bodyPr>
          <a:lstStyle>
            <a:lvl1pPr algn="ctr" defTabSz="3762024" rtl="0" eaLnBrk="1" latinLnBrk="0" hangingPunct="1">
              <a:spcBef>
                <a:spcPct val="0"/>
              </a:spcBef>
              <a:buNone/>
              <a:defRPr sz="18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>
                <a:latin typeface="Arial"/>
                <a:cs typeface="Arial"/>
              </a:rPr>
              <a:t>Neuro</a:t>
            </a:r>
            <a:r>
              <a:rPr lang="en-US" sz="3600" dirty="0" smtClean="0">
                <a:latin typeface="Arial"/>
                <a:cs typeface="Arial"/>
              </a:rPr>
              <a:t>-rehabilitation Systems Block Diagram (Walking Gait)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21600"/>
            <a:ext cx="9752839" cy="67056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0574000" y="9677400"/>
            <a:ext cx="7162800" cy="5486400"/>
            <a:chOff x="6134100" y="4724400"/>
            <a:chExt cx="3738252" cy="2921000"/>
          </a:xfrm>
        </p:grpSpPr>
        <p:sp>
          <p:nvSpPr>
            <p:cNvPr id="36" name="TextBox 35"/>
            <p:cNvSpPr txBox="1"/>
            <p:nvPr/>
          </p:nvSpPr>
          <p:spPr>
            <a:xfrm>
              <a:off x="6324600" y="4724400"/>
              <a:ext cx="791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Drawing</a:t>
              </a:r>
              <a:endParaRPr lang="en-US" sz="12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" name="Picture 36" descr="::Dropbox:ME490A:Project Folder:Images:Poster Pics:2.jpg"/>
            <p:cNvPicPr/>
            <p:nvPr/>
          </p:nvPicPr>
          <p:blipFill>
            <a:blip r:embed="rId14"/>
            <a:srcRect l="28800" t="5333" r="16400" b="2667"/>
            <a:stretch>
              <a:fillRect/>
            </a:stretch>
          </p:blipFill>
          <p:spPr bwMode="auto">
            <a:xfrm>
              <a:off x="7467600" y="5029200"/>
              <a:ext cx="1066800" cy="259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Picture 37" descr="PastedGraphic-3.pdf"/>
            <p:cNvPicPr>
              <a:picLocks noChangeAspect="1"/>
            </p:cNvPicPr>
            <p:nvPr/>
          </p:nvPicPr>
          <p:blipFill>
            <a:blip r:embed="rId15"/>
            <a:srcRect b="49770"/>
            <a:stretch>
              <a:fillRect/>
            </a:stretch>
          </p:blipFill>
          <p:spPr>
            <a:xfrm>
              <a:off x="6134100" y="5003799"/>
              <a:ext cx="1143000" cy="25959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9" name="Picture 38" descr="PastedGraphic-4.pdf"/>
            <p:cNvPicPr>
              <a:picLocks noChangeAspect="1"/>
            </p:cNvPicPr>
            <p:nvPr/>
          </p:nvPicPr>
          <p:blipFill>
            <a:blip r:embed="rId16">
              <a:lum bright="15000" contrast="61000"/>
            </a:blip>
            <a:stretch>
              <a:fillRect/>
            </a:stretch>
          </p:blipFill>
          <p:spPr>
            <a:xfrm>
              <a:off x="8674099" y="4978400"/>
              <a:ext cx="1198253" cy="2667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0" name="TextBox 39"/>
            <p:cNvSpPr txBox="1"/>
            <p:nvPr/>
          </p:nvSpPr>
          <p:spPr>
            <a:xfrm>
              <a:off x="7467600" y="4724400"/>
              <a:ext cx="1028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>
                  <a:latin typeface="Arial" pitchFamily="34" charset="0"/>
                  <a:cs typeface="Arial" pitchFamily="34" charset="0"/>
                </a:rPr>
                <a:t>SolidWorks</a:t>
              </a:r>
              <a:endParaRPr lang="en-US" sz="1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63000" y="4724400"/>
              <a:ext cx="1031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Prototype 1</a:t>
              </a:r>
              <a:endParaRPr 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4765000" y="18135600"/>
            <a:ext cx="6019800" cy="8458200"/>
            <a:chOff x="6692900" y="7952601"/>
            <a:chExt cx="2647254" cy="378219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7">
              <a:lum bright="13000" contrast="41000"/>
            </a:blip>
            <a:srcRect t="818" r="1419" b="5450"/>
            <a:stretch>
              <a:fillRect/>
            </a:stretch>
          </p:blipFill>
          <p:spPr>
            <a:xfrm>
              <a:off x="6985000" y="8339012"/>
              <a:ext cx="2057400" cy="3395788"/>
            </a:xfrm>
            <a:prstGeom prst="rect">
              <a:avLst/>
            </a:prstGeom>
            <a:ln w="127000">
              <a:solidFill>
                <a:schemeClr val="tx1">
                  <a:lumMod val="65000"/>
                </a:schemeClr>
              </a:solidFill>
            </a:ln>
            <a:effectLst/>
          </p:spPr>
        </p:pic>
        <p:sp>
          <p:nvSpPr>
            <p:cNvPr id="44" name="TextBox 43"/>
            <p:cNvSpPr txBox="1"/>
            <p:nvPr/>
          </p:nvSpPr>
          <p:spPr>
            <a:xfrm>
              <a:off x="6692900" y="7952601"/>
              <a:ext cx="26472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Prototype 2 with Control Systems</a:t>
              </a:r>
              <a:endParaRPr 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5" name="Picture 44" descr="electronics image with lables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632400" y="5867400"/>
            <a:ext cx="6248400" cy="3124200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>
                <a:lumMod val="65000"/>
              </a:schemeClr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27279600" y="6096000"/>
            <a:ext cx="2743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Robotic walking gait controller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116800" y="76962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Robotic walking gait device design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850600" y="16611600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Fabricated pneumatic </a:t>
            </a:r>
            <a:r>
              <a:rPr lang="en-US" sz="3600" dirty="0" smtClean="0">
                <a:latin typeface="Arial"/>
                <a:cs typeface="Arial"/>
              </a:rPr>
              <a:t>r</a:t>
            </a:r>
            <a:r>
              <a:rPr lang="en-US" sz="3600" dirty="0" smtClean="0">
                <a:latin typeface="Arial"/>
                <a:cs typeface="Arial"/>
              </a:rPr>
              <a:t>obotic walking gait device prototype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49" name="Picture 2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0" y="7086600"/>
            <a:ext cx="296634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16383000" y="7620000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Wireless optical muscle and movement sensor</a:t>
            </a: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4307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257</Words>
  <Application>Microsoft Macintosh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Document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chudler</dc:creator>
  <cp:lastModifiedBy>Kee Moon</cp:lastModifiedBy>
  <cp:revision>25</cp:revision>
  <dcterms:created xsi:type="dcterms:W3CDTF">2012-03-14T18:13:16Z</dcterms:created>
  <dcterms:modified xsi:type="dcterms:W3CDTF">2013-04-27T06:15:37Z</dcterms:modified>
</cp:coreProperties>
</file>